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3" r:id="rId3"/>
    <p:sldId id="264" r:id="rId4"/>
    <p:sldId id="265" r:id="rId5"/>
    <p:sldId id="266" r:id="rId6"/>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D799A7BB-B973-4D19-A7EB-05A105D377AF}" type="datetimeFigureOut">
              <a:rPr lang="lt-LT" smtClean="0"/>
              <a:t>2017-11-05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29E70F7-F210-4B8E-9EF9-4453780F22C7}" type="slidenum">
              <a:rPr lang="lt-LT" smtClean="0"/>
              <a:t>‹#›</a:t>
            </a:fld>
            <a:endParaRPr lang="lt-LT"/>
          </a:p>
        </p:txBody>
      </p:sp>
    </p:spTree>
    <p:extLst>
      <p:ext uri="{BB962C8B-B14F-4D97-AF65-F5344CB8AC3E}">
        <p14:creationId xmlns:p14="http://schemas.microsoft.com/office/powerpoint/2010/main" val="93630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D799A7BB-B973-4D19-A7EB-05A105D377AF}" type="datetimeFigureOut">
              <a:rPr lang="lt-LT" smtClean="0"/>
              <a:t>2017-11-05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29E70F7-F210-4B8E-9EF9-4453780F22C7}" type="slidenum">
              <a:rPr lang="lt-LT" smtClean="0"/>
              <a:t>‹#›</a:t>
            </a:fld>
            <a:endParaRPr lang="lt-LT"/>
          </a:p>
        </p:txBody>
      </p:sp>
    </p:spTree>
    <p:extLst>
      <p:ext uri="{BB962C8B-B14F-4D97-AF65-F5344CB8AC3E}">
        <p14:creationId xmlns:p14="http://schemas.microsoft.com/office/powerpoint/2010/main" val="2715508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D799A7BB-B973-4D19-A7EB-05A105D377AF}" type="datetimeFigureOut">
              <a:rPr lang="lt-LT" smtClean="0"/>
              <a:t>2017-11-05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29E70F7-F210-4B8E-9EF9-4453780F22C7}" type="slidenum">
              <a:rPr lang="lt-LT" smtClean="0"/>
              <a:t>‹#›</a:t>
            </a:fld>
            <a:endParaRPr lang="lt-LT"/>
          </a:p>
        </p:txBody>
      </p:sp>
    </p:spTree>
    <p:extLst>
      <p:ext uri="{BB962C8B-B14F-4D97-AF65-F5344CB8AC3E}">
        <p14:creationId xmlns:p14="http://schemas.microsoft.com/office/powerpoint/2010/main" val="333755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D799A7BB-B973-4D19-A7EB-05A105D377AF}" type="datetimeFigureOut">
              <a:rPr lang="lt-LT" smtClean="0"/>
              <a:t>2017-11-05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29E70F7-F210-4B8E-9EF9-4453780F22C7}" type="slidenum">
              <a:rPr lang="lt-LT" smtClean="0"/>
              <a:t>‹#›</a:t>
            </a:fld>
            <a:endParaRPr lang="lt-LT"/>
          </a:p>
        </p:txBody>
      </p:sp>
    </p:spTree>
    <p:extLst>
      <p:ext uri="{BB962C8B-B14F-4D97-AF65-F5344CB8AC3E}">
        <p14:creationId xmlns:p14="http://schemas.microsoft.com/office/powerpoint/2010/main" val="3973223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D799A7BB-B973-4D19-A7EB-05A105D377AF}" type="datetimeFigureOut">
              <a:rPr lang="lt-LT" smtClean="0"/>
              <a:t>2017-11-05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29E70F7-F210-4B8E-9EF9-4453780F22C7}" type="slidenum">
              <a:rPr lang="lt-LT" smtClean="0"/>
              <a:t>‹#›</a:t>
            </a:fld>
            <a:endParaRPr lang="lt-LT"/>
          </a:p>
        </p:txBody>
      </p:sp>
    </p:spTree>
    <p:extLst>
      <p:ext uri="{BB962C8B-B14F-4D97-AF65-F5344CB8AC3E}">
        <p14:creationId xmlns:p14="http://schemas.microsoft.com/office/powerpoint/2010/main" val="4238457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D799A7BB-B973-4D19-A7EB-05A105D377AF}" type="datetimeFigureOut">
              <a:rPr lang="lt-LT" smtClean="0"/>
              <a:t>2017-11-05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029E70F7-F210-4B8E-9EF9-4453780F22C7}" type="slidenum">
              <a:rPr lang="lt-LT" smtClean="0"/>
              <a:t>‹#›</a:t>
            </a:fld>
            <a:endParaRPr lang="lt-LT"/>
          </a:p>
        </p:txBody>
      </p:sp>
    </p:spTree>
    <p:extLst>
      <p:ext uri="{BB962C8B-B14F-4D97-AF65-F5344CB8AC3E}">
        <p14:creationId xmlns:p14="http://schemas.microsoft.com/office/powerpoint/2010/main" val="338553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D799A7BB-B973-4D19-A7EB-05A105D377AF}" type="datetimeFigureOut">
              <a:rPr lang="lt-LT" smtClean="0"/>
              <a:t>2017-11-05</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029E70F7-F210-4B8E-9EF9-4453780F22C7}" type="slidenum">
              <a:rPr lang="lt-LT" smtClean="0"/>
              <a:t>‹#›</a:t>
            </a:fld>
            <a:endParaRPr lang="lt-LT"/>
          </a:p>
        </p:txBody>
      </p:sp>
    </p:spTree>
    <p:extLst>
      <p:ext uri="{BB962C8B-B14F-4D97-AF65-F5344CB8AC3E}">
        <p14:creationId xmlns:p14="http://schemas.microsoft.com/office/powerpoint/2010/main" val="239778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D799A7BB-B973-4D19-A7EB-05A105D377AF}" type="datetimeFigureOut">
              <a:rPr lang="lt-LT" smtClean="0"/>
              <a:t>2017-11-05</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029E70F7-F210-4B8E-9EF9-4453780F22C7}" type="slidenum">
              <a:rPr lang="lt-LT" smtClean="0"/>
              <a:t>‹#›</a:t>
            </a:fld>
            <a:endParaRPr lang="lt-LT"/>
          </a:p>
        </p:txBody>
      </p:sp>
    </p:spTree>
    <p:extLst>
      <p:ext uri="{BB962C8B-B14F-4D97-AF65-F5344CB8AC3E}">
        <p14:creationId xmlns:p14="http://schemas.microsoft.com/office/powerpoint/2010/main" val="29200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D799A7BB-B973-4D19-A7EB-05A105D377AF}" type="datetimeFigureOut">
              <a:rPr lang="lt-LT" smtClean="0"/>
              <a:t>2017-11-05</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029E70F7-F210-4B8E-9EF9-4453780F22C7}" type="slidenum">
              <a:rPr lang="lt-LT" smtClean="0"/>
              <a:t>‹#›</a:t>
            </a:fld>
            <a:endParaRPr lang="lt-LT"/>
          </a:p>
        </p:txBody>
      </p:sp>
    </p:spTree>
    <p:extLst>
      <p:ext uri="{BB962C8B-B14F-4D97-AF65-F5344CB8AC3E}">
        <p14:creationId xmlns:p14="http://schemas.microsoft.com/office/powerpoint/2010/main" val="348229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D799A7BB-B973-4D19-A7EB-05A105D377AF}" type="datetimeFigureOut">
              <a:rPr lang="lt-LT" smtClean="0"/>
              <a:t>2017-11-05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029E70F7-F210-4B8E-9EF9-4453780F22C7}" type="slidenum">
              <a:rPr lang="lt-LT" smtClean="0"/>
              <a:t>‹#›</a:t>
            </a:fld>
            <a:endParaRPr lang="lt-LT"/>
          </a:p>
        </p:txBody>
      </p:sp>
    </p:spTree>
    <p:extLst>
      <p:ext uri="{BB962C8B-B14F-4D97-AF65-F5344CB8AC3E}">
        <p14:creationId xmlns:p14="http://schemas.microsoft.com/office/powerpoint/2010/main" val="3942027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D799A7BB-B973-4D19-A7EB-05A105D377AF}" type="datetimeFigureOut">
              <a:rPr lang="lt-LT" smtClean="0"/>
              <a:t>2017-11-05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029E70F7-F210-4B8E-9EF9-4453780F22C7}" type="slidenum">
              <a:rPr lang="lt-LT" smtClean="0"/>
              <a:t>‹#›</a:t>
            </a:fld>
            <a:endParaRPr lang="lt-LT"/>
          </a:p>
        </p:txBody>
      </p:sp>
    </p:spTree>
    <p:extLst>
      <p:ext uri="{BB962C8B-B14F-4D97-AF65-F5344CB8AC3E}">
        <p14:creationId xmlns:p14="http://schemas.microsoft.com/office/powerpoint/2010/main" val="1805576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99A7BB-B973-4D19-A7EB-05A105D377AF}" type="datetimeFigureOut">
              <a:rPr lang="lt-LT" smtClean="0"/>
              <a:t>2017-11-05</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E70F7-F210-4B8E-9EF9-4453780F22C7}" type="slidenum">
              <a:rPr lang="lt-LT" smtClean="0"/>
              <a:t>‹#›</a:t>
            </a:fld>
            <a:endParaRPr lang="lt-LT"/>
          </a:p>
        </p:txBody>
      </p:sp>
    </p:spTree>
    <p:extLst>
      <p:ext uri="{BB962C8B-B14F-4D97-AF65-F5344CB8AC3E}">
        <p14:creationId xmlns:p14="http://schemas.microsoft.com/office/powerpoint/2010/main" val="2681926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Vaizdo rezultatas pagal užklausą „daig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62188" y="901521"/>
            <a:ext cx="7738016" cy="1569660"/>
          </a:xfrm>
          <a:prstGeom prst="rect">
            <a:avLst/>
          </a:prstGeom>
          <a:noFill/>
        </p:spPr>
        <p:txBody>
          <a:bodyPr wrap="none" rtlCol="0">
            <a:spAutoFit/>
          </a:bodyPr>
          <a:lstStyle/>
          <a:p>
            <a:pPr algn="ctr"/>
            <a:r>
              <a:rPr lang="lt-LT" sz="48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TIKĖJIMO PĖDSAKAIS</a:t>
            </a:r>
          </a:p>
          <a:p>
            <a:pPr algn="ctr"/>
            <a:r>
              <a:rPr lang="lt-LT" sz="48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Prikelti mirusius</a:t>
            </a:r>
            <a:endParaRPr lang="lt-LT" sz="4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tačiakampis 2"/>
          <p:cNvSpPr/>
          <p:nvPr/>
        </p:nvSpPr>
        <p:spPr>
          <a:xfrm>
            <a:off x="1154806" y="3717479"/>
            <a:ext cx="6108880" cy="2308324"/>
          </a:xfrm>
          <a:prstGeom prst="rect">
            <a:avLst/>
          </a:prstGeom>
        </p:spPr>
        <p:txBody>
          <a:bodyPr wrap="square">
            <a:spAutoFit/>
          </a:bodyPr>
          <a:lstStyle/>
          <a:p>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Ką dar pasakyti? Man neužtektų laiko, jeigu imčiau pasakoti apie Gedeoną, Baraką, Samsoną,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Jeftę</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Dovydą, Samuelį ir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pranašus, kurie tikėjimu....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...moterys atgavo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prikeltus savo mirusiuosius</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Hbr</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11, 32-35).</a:t>
            </a:r>
            <a:endPar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3910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Vaizdo rezultatas pagal užklausą „daig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42006" y="309093"/>
            <a:ext cx="10568342" cy="523220"/>
          </a:xfrm>
          <a:prstGeom prst="rect">
            <a:avLst/>
          </a:prstGeom>
          <a:noFill/>
        </p:spPr>
        <p:txBody>
          <a:bodyPr wrap="none" rtlCol="0">
            <a:spAutoFit/>
          </a:bodyPr>
          <a:lstStyle/>
          <a:p>
            <a:r>
              <a:rPr lang="lt-LT" sz="28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1. Pamatyti juos – </a:t>
            </a:r>
            <a:r>
              <a:rPr lang="lt-LT" sz="2800" b="1" dirty="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t</a:t>
            </a:r>
            <a:r>
              <a:rPr lang="lt-LT" sz="28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ikėjimas mato tai, kas nematoma.</a:t>
            </a:r>
          </a:p>
        </p:txBody>
      </p:sp>
      <p:sp>
        <p:nvSpPr>
          <p:cNvPr id="4" name="Stačiakampis 3"/>
          <p:cNvSpPr/>
          <p:nvPr/>
        </p:nvSpPr>
        <p:spPr>
          <a:xfrm>
            <a:off x="420710" y="2600776"/>
            <a:ext cx="11663438" cy="1938992"/>
          </a:xfrm>
          <a:prstGeom prst="rect">
            <a:avLst/>
          </a:prstGeom>
        </p:spPr>
        <p:txBody>
          <a:bodyPr wrap="square">
            <a:spAutoFit/>
          </a:bodyPr>
          <a:lstStyle/>
          <a:p>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Ir jūs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buvote mirę nusikaltimais ir nuodėmėmis,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kuriuose kadaise gyvenote pagal šio pasaulio būdą, paklusdami kunigaikščiui, viešpataujančiam ore, dvasiai, kuri dabar veikia neklusnumo vaikuose. Tarp jų kadaise ir mes visi gyvenome, sekdami savo kūno geiduliais, vykdydami kūno ir minčių troškimus, ir iš prigimties buvome rūstybės vaikai kaip ir kiti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Ef</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2, 1-3).</a:t>
            </a:r>
            <a:endPar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Stačiakampis 4"/>
          <p:cNvSpPr/>
          <p:nvPr/>
        </p:nvSpPr>
        <p:spPr>
          <a:xfrm>
            <a:off x="369195" y="1868473"/>
            <a:ext cx="11489870" cy="461665"/>
          </a:xfrm>
          <a:prstGeom prst="rect">
            <a:avLst/>
          </a:prstGeom>
        </p:spPr>
        <p:txBody>
          <a:bodyPr wrap="square">
            <a:spAutoFit/>
          </a:bodyPr>
          <a:lstStyle/>
          <a:p>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rPr>
              <a:t>Tikėjimas</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 užtikrina tai, ko viliamės, ir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rPr>
              <a:t>parodo tai, ko nematome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rPr>
              <a:t>Hbr</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 11, 1). </a:t>
            </a:r>
            <a:endParaRPr lang="lt-LT" sz="2400" b="1" i="1" dirty="0">
              <a:solidFill>
                <a:schemeClr val="bg1"/>
              </a:solidFill>
              <a:effectLst>
                <a:outerShdw blurRad="38100" dist="38100" dir="2700000" algn="tl">
                  <a:srgbClr val="000000">
                    <a:alpha val="43137"/>
                  </a:srgbClr>
                </a:outerShdw>
              </a:effectLst>
            </a:endParaRPr>
          </a:p>
        </p:txBody>
      </p:sp>
      <p:sp>
        <p:nvSpPr>
          <p:cNvPr id="6" name="Stačiakampis 5"/>
          <p:cNvSpPr/>
          <p:nvPr/>
        </p:nvSpPr>
        <p:spPr>
          <a:xfrm>
            <a:off x="331748" y="1115554"/>
            <a:ext cx="10590726" cy="461665"/>
          </a:xfrm>
          <a:prstGeom prst="rect">
            <a:avLst/>
          </a:prstGeom>
        </p:spPr>
        <p:txBody>
          <a:bodyPr wrap="square">
            <a:spAutoFit/>
          </a:bodyPr>
          <a:lstStyle/>
          <a:p>
            <a:r>
              <a:rPr lang="lt-LT" b="0" i="0" dirty="0" smtClean="0">
                <a:solidFill>
                  <a:srgbClr val="000000"/>
                </a:solidFill>
                <a:effectLst/>
                <a:latin typeface="Arial" panose="020B0604020202020204" pitchFamily="34" charset="0"/>
              </a:rPr>
              <a:t>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rPr>
              <a:t>Eliziejus</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 įėjęs į namus,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rPr>
              <a:t>pamatė</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rPr>
              <a:t>negyvą</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 berniuką jo lovoje (2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rPr>
              <a:t>Kar</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 4, 32).</a:t>
            </a:r>
            <a:r>
              <a:rPr lang="lt-LT" sz="2400" b="1" i="0" dirty="0" smtClean="0">
                <a:solidFill>
                  <a:schemeClr val="bg1"/>
                </a:solidFill>
                <a:effectLst>
                  <a:outerShdw blurRad="38100" dist="38100" dir="2700000" algn="tl">
                    <a:srgbClr val="000000">
                      <a:alpha val="43137"/>
                    </a:srgbClr>
                  </a:outerShdw>
                </a:effectLst>
                <a:latin typeface="Arial" panose="020B0604020202020204" pitchFamily="34" charset="0"/>
              </a:rPr>
              <a:t> </a:t>
            </a:r>
            <a:endParaRPr lang="lt-LT" sz="2400" b="1" dirty="0">
              <a:solidFill>
                <a:schemeClr val="bg1"/>
              </a:solidFill>
              <a:effectLst>
                <a:outerShdw blurRad="38100" dist="38100" dir="2700000" algn="tl">
                  <a:srgbClr val="000000">
                    <a:alpha val="43137"/>
                  </a:srgbClr>
                </a:outerShdw>
              </a:effectLst>
            </a:endParaRPr>
          </a:p>
        </p:txBody>
      </p:sp>
      <p:sp>
        <p:nvSpPr>
          <p:cNvPr id="7" name="Stačiakampis 6"/>
          <p:cNvSpPr/>
          <p:nvPr/>
        </p:nvSpPr>
        <p:spPr>
          <a:xfrm>
            <a:off x="923779" y="4880541"/>
            <a:ext cx="6096000" cy="369332"/>
          </a:xfrm>
          <a:prstGeom prst="rect">
            <a:avLst/>
          </a:prstGeom>
        </p:spPr>
        <p:txBody>
          <a:bodyPr>
            <a:spAutoFit/>
          </a:bodyPr>
          <a:lstStyle/>
          <a:p>
            <a:endParaRPr lang="lt-LT" dirty="0">
              <a:solidFill>
                <a:schemeClr val="bg1"/>
              </a:solidFill>
            </a:endParaRPr>
          </a:p>
        </p:txBody>
      </p:sp>
      <p:sp>
        <p:nvSpPr>
          <p:cNvPr id="8" name="Stačiakampis 7"/>
          <p:cNvSpPr/>
          <p:nvPr/>
        </p:nvSpPr>
        <p:spPr>
          <a:xfrm>
            <a:off x="417340" y="4880541"/>
            <a:ext cx="10850881" cy="830997"/>
          </a:xfrm>
          <a:prstGeom prst="rect">
            <a:avLst/>
          </a:prstGeom>
        </p:spPr>
        <p:txBody>
          <a:bodyPr wrap="square">
            <a:spAutoFit/>
          </a:bodyPr>
          <a:lstStyle/>
          <a:p>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Tuo tarpu mes nežiūrime į tai, kas regima, bet į tai, kas neregima, nes kas regima, yra laikina, o kas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rPr>
              <a:t>neregima – amžina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(2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rPr>
              <a:t>Kor</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 4, 18). </a:t>
            </a:r>
            <a:endParaRPr lang="lt-LT" sz="2400" b="1" i="1" dirty="0">
              <a:solidFill>
                <a:schemeClr val="bg1"/>
              </a:solidFill>
              <a:effectLst>
                <a:outerShdw blurRad="38100" dist="38100" dir="2700000" algn="tl">
                  <a:srgbClr val="000000">
                    <a:alpha val="43137"/>
                  </a:srgbClr>
                </a:outerShdw>
              </a:effectLst>
            </a:endParaRPr>
          </a:p>
        </p:txBody>
      </p:sp>
      <p:sp>
        <p:nvSpPr>
          <p:cNvPr id="9" name="Stačiakampis 8"/>
          <p:cNvSpPr/>
          <p:nvPr/>
        </p:nvSpPr>
        <p:spPr>
          <a:xfrm>
            <a:off x="461986" y="6015670"/>
            <a:ext cx="7552067" cy="461665"/>
          </a:xfrm>
          <a:prstGeom prst="rect">
            <a:avLst/>
          </a:prstGeom>
        </p:spPr>
        <p:txBody>
          <a:bodyPr wrap="none">
            <a:spAutoFit/>
          </a:bodyPr>
          <a:lstStyle/>
          <a:p>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M</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es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rPr>
              <a:t>gyvename</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rPr>
              <a:t>tikėjimu,</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 o ne regėjimu (2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rPr>
              <a:t>Kor</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 5, 7).</a:t>
            </a:r>
            <a:endParaRPr lang="lt-LT" sz="2400"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97978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Vaizdo rezultatas pagal užklausą „daig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42006" y="309093"/>
            <a:ext cx="10783721" cy="523220"/>
          </a:xfrm>
          <a:prstGeom prst="rect">
            <a:avLst/>
          </a:prstGeom>
          <a:noFill/>
        </p:spPr>
        <p:txBody>
          <a:bodyPr wrap="none" rtlCol="0">
            <a:spAutoFit/>
          </a:bodyPr>
          <a:lstStyle/>
          <a:p>
            <a:r>
              <a:rPr lang="lt-LT" sz="2800" b="1" dirty="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2</a:t>
            </a:r>
            <a:r>
              <a:rPr lang="lt-LT" sz="28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 Melstis už juos – </a:t>
            </a:r>
            <a:r>
              <a:rPr lang="lt-LT" sz="2800" b="1" dirty="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t</a:t>
            </a:r>
            <a:r>
              <a:rPr lang="lt-LT" sz="28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ikėjimas šaukiasi Dievo pagalbos.</a:t>
            </a:r>
          </a:p>
        </p:txBody>
      </p:sp>
      <p:sp>
        <p:nvSpPr>
          <p:cNvPr id="5" name="Stačiakampis 4"/>
          <p:cNvSpPr/>
          <p:nvPr/>
        </p:nvSpPr>
        <p:spPr>
          <a:xfrm>
            <a:off x="369195" y="1727796"/>
            <a:ext cx="10436180" cy="461665"/>
          </a:xfrm>
          <a:prstGeom prst="rect">
            <a:avLst/>
          </a:prstGeom>
        </p:spPr>
        <p:txBody>
          <a:bodyPr wrap="square">
            <a:spAutoFit/>
          </a:bodyPr>
          <a:lstStyle/>
          <a:p>
            <a:r>
              <a:rPr lang="lt-LT" sz="2400" b="0" i="0" dirty="0" smtClean="0">
                <a:solidFill>
                  <a:schemeClr val="bg1"/>
                </a:solidFill>
                <a:effectLst>
                  <a:outerShdw blurRad="38100" dist="38100" dir="2700000" algn="tl">
                    <a:srgbClr val="000000">
                      <a:alpha val="43137"/>
                    </a:srgbClr>
                  </a:outerShdw>
                </a:effectLst>
                <a:latin typeface="Arial" panose="020B0604020202020204" pitchFamily="34" charset="0"/>
              </a:rPr>
              <a:t> </a:t>
            </a:r>
            <a:endParaRPr lang="lt-LT" sz="2400" dirty="0">
              <a:solidFill>
                <a:schemeClr val="bg1"/>
              </a:solidFill>
              <a:effectLst>
                <a:outerShdw blurRad="38100" dist="38100" dir="2700000" algn="tl">
                  <a:srgbClr val="000000">
                    <a:alpha val="43137"/>
                  </a:srgbClr>
                </a:outerShdw>
              </a:effectLst>
            </a:endParaRPr>
          </a:p>
        </p:txBody>
      </p:sp>
      <p:sp>
        <p:nvSpPr>
          <p:cNvPr id="3" name="Stačiakampis 2"/>
          <p:cNvSpPr/>
          <p:nvPr/>
        </p:nvSpPr>
        <p:spPr>
          <a:xfrm>
            <a:off x="363389" y="1093562"/>
            <a:ext cx="9646423" cy="461665"/>
          </a:xfrm>
          <a:prstGeom prst="rect">
            <a:avLst/>
          </a:prstGeom>
        </p:spPr>
        <p:txBody>
          <a:bodyPr wrap="none">
            <a:spAutoFit/>
          </a:bodyPr>
          <a:lstStyle/>
          <a:p>
            <a:r>
              <a:rPr lang="pt-BR" sz="2400" b="1" i="1" dirty="0" smtClean="0">
                <a:solidFill>
                  <a:schemeClr val="bg1"/>
                </a:solidFill>
                <a:effectLst>
                  <a:outerShdw blurRad="38100" dist="38100" dir="2700000" algn="tl">
                    <a:srgbClr val="000000">
                      <a:alpha val="43137"/>
                    </a:srgbClr>
                  </a:outerShdw>
                </a:effectLst>
                <a:latin typeface="Arial" panose="020B0604020202020204" pitchFamily="34" charset="0"/>
              </a:rPr>
              <a:t>Jis užrakino duris paskui save ir </a:t>
            </a:r>
            <a:r>
              <a:rPr lang="pt-BR" sz="2400" b="1" i="1" dirty="0" smtClean="0">
                <a:solidFill>
                  <a:srgbClr val="FFFF00"/>
                </a:solidFill>
                <a:effectLst>
                  <a:outerShdw blurRad="38100" dist="38100" dir="2700000" algn="tl">
                    <a:srgbClr val="000000">
                      <a:alpha val="43137"/>
                    </a:srgbClr>
                  </a:outerShdw>
                </a:effectLst>
                <a:latin typeface="Arial" panose="020B0604020202020204" pitchFamily="34" charset="0"/>
              </a:rPr>
              <a:t>meldėsi Viešpačiu</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rPr>
              <a:t>i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(2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rPr>
              <a:t>Kar</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 4, 33).</a:t>
            </a:r>
            <a:r>
              <a:rPr lang="pt-BR" b="0" i="1" dirty="0" smtClean="0">
                <a:solidFill>
                  <a:srgbClr val="000000"/>
                </a:solidFill>
                <a:effectLst/>
                <a:latin typeface="Arial" panose="020B0604020202020204" pitchFamily="34" charset="0"/>
              </a:rPr>
              <a:t> </a:t>
            </a:r>
            <a:endParaRPr lang="lt-LT" i="1" dirty="0"/>
          </a:p>
        </p:txBody>
      </p:sp>
      <p:sp>
        <p:nvSpPr>
          <p:cNvPr id="7" name="Stačiakampis 6"/>
          <p:cNvSpPr/>
          <p:nvPr/>
        </p:nvSpPr>
        <p:spPr>
          <a:xfrm>
            <a:off x="369194" y="1804861"/>
            <a:ext cx="11118760" cy="1569660"/>
          </a:xfrm>
          <a:prstGeom prst="rect">
            <a:avLst/>
          </a:prstGeom>
        </p:spPr>
        <p:txBody>
          <a:bodyPr wrap="square">
            <a:spAutoFit/>
          </a:bodyPr>
          <a:lstStyle/>
          <a:p>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Jis jai atsakė: „Duok man savo sūnų“. Paėmęs jį iš jos, užnešė į aukštutinį kambarį, kuriame gyveno, ir paguldė savo lovoje.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Jis šaukėsi Viešpaties,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sakydamas: „Viešpatie, mano Dieve, argi našlei, pas kurią aš gyvenu, Tu siųsi nelaimę, numarindamas jos sūnų?“ (1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Kar</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17, 19-20).</a:t>
            </a:r>
            <a:endPar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 name="Stačiakampis 7"/>
          <p:cNvSpPr/>
          <p:nvPr/>
        </p:nvSpPr>
        <p:spPr>
          <a:xfrm>
            <a:off x="407829" y="3682009"/>
            <a:ext cx="11556643" cy="1569660"/>
          </a:xfrm>
          <a:prstGeom prst="rect">
            <a:avLst/>
          </a:prstGeom>
        </p:spPr>
        <p:txBody>
          <a:bodyPr wrap="square">
            <a:spAutoFit/>
          </a:bodyPr>
          <a:lstStyle/>
          <a:p>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Ir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tikėjimo malda išgelbės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ligonį, ir Viešpats jį pakels, o jeigu jis būtų nusidėjęs, jam bus atleista. Išpažinkite vieni kitiems savo nusižengimus ir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melskitės vieni už kitus,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kad būtumėte išgydyti.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Daug pajėgia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veiksminga, karšta teisiojo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malda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(Jok 5, 15-16). </a:t>
            </a:r>
            <a:endPar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Stačiakampis 8"/>
          <p:cNvSpPr/>
          <p:nvPr/>
        </p:nvSpPr>
        <p:spPr>
          <a:xfrm>
            <a:off x="420709" y="5565700"/>
            <a:ext cx="10436180" cy="830997"/>
          </a:xfrm>
          <a:prstGeom prst="rect">
            <a:avLst/>
          </a:prstGeom>
        </p:spPr>
        <p:txBody>
          <a:bodyPr wrap="square">
            <a:spAutoFit/>
          </a:bodyPr>
          <a:lstStyle/>
          <a:p>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Todėl sakau jums: ko tik prašote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rPr>
              <a:t>melsdamiesi, tikėkite,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kad gaunate, ir jūs turėsite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rPr>
              <a:t>Mk</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 11, 24). </a:t>
            </a:r>
            <a:endParaRPr lang="lt-LT" sz="2400"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0062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Vaizdo rezultatas pagal užklausą „daig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42006" y="309093"/>
            <a:ext cx="10060767" cy="523220"/>
          </a:xfrm>
          <a:prstGeom prst="rect">
            <a:avLst/>
          </a:prstGeom>
          <a:noFill/>
        </p:spPr>
        <p:txBody>
          <a:bodyPr wrap="none" rtlCol="0">
            <a:spAutoFit/>
          </a:bodyPr>
          <a:lstStyle/>
          <a:p>
            <a:r>
              <a:rPr lang="lt-LT" sz="28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3. Prisiliesti prie jų – </a:t>
            </a:r>
            <a:r>
              <a:rPr lang="lt-LT" sz="2800" b="1" dirty="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t</a:t>
            </a:r>
            <a:r>
              <a:rPr lang="lt-LT" sz="28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ikėjimas imasi meilės darbų.</a:t>
            </a:r>
          </a:p>
        </p:txBody>
      </p:sp>
      <p:sp>
        <p:nvSpPr>
          <p:cNvPr id="5" name="Stačiakampis 4"/>
          <p:cNvSpPr/>
          <p:nvPr/>
        </p:nvSpPr>
        <p:spPr>
          <a:xfrm>
            <a:off x="369195" y="1727796"/>
            <a:ext cx="10436180" cy="461665"/>
          </a:xfrm>
          <a:prstGeom prst="rect">
            <a:avLst/>
          </a:prstGeom>
        </p:spPr>
        <p:txBody>
          <a:bodyPr wrap="square">
            <a:spAutoFit/>
          </a:bodyPr>
          <a:lstStyle/>
          <a:p>
            <a:r>
              <a:rPr lang="lt-LT" sz="2400" b="0" i="0" dirty="0" smtClean="0">
                <a:solidFill>
                  <a:schemeClr val="bg1"/>
                </a:solidFill>
                <a:effectLst>
                  <a:outerShdw blurRad="38100" dist="38100" dir="2700000" algn="tl">
                    <a:srgbClr val="000000">
                      <a:alpha val="43137"/>
                    </a:srgbClr>
                  </a:outerShdw>
                </a:effectLst>
                <a:latin typeface="Arial" panose="020B0604020202020204" pitchFamily="34" charset="0"/>
              </a:rPr>
              <a:t> </a:t>
            </a:r>
            <a:endParaRPr lang="lt-LT" sz="2400" dirty="0">
              <a:solidFill>
                <a:schemeClr val="bg1"/>
              </a:solidFill>
              <a:effectLst>
                <a:outerShdw blurRad="38100" dist="38100" dir="2700000" algn="tl">
                  <a:srgbClr val="000000">
                    <a:alpha val="43137"/>
                  </a:srgbClr>
                </a:outerShdw>
              </a:effectLst>
            </a:endParaRPr>
          </a:p>
        </p:txBody>
      </p:sp>
      <p:sp>
        <p:nvSpPr>
          <p:cNvPr id="3" name="Stačiakampis 2"/>
          <p:cNvSpPr/>
          <p:nvPr/>
        </p:nvSpPr>
        <p:spPr>
          <a:xfrm>
            <a:off x="369194" y="1048383"/>
            <a:ext cx="10989972" cy="830997"/>
          </a:xfrm>
          <a:prstGeom prst="rect">
            <a:avLst/>
          </a:prstGeom>
        </p:spPr>
        <p:txBody>
          <a:bodyPr wrap="square">
            <a:spAutoFit/>
          </a:bodyPr>
          <a:lstStyle/>
          <a:p>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Po to jis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rPr>
              <a:t>atsigulė ant vaiko,</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 uždėjo savo burną ant jo burnos, savo akis ant jo akių ir savo rankas ant jo rankų. Vaiko kūnas sušilo (2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rPr>
              <a:t>Kar</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 4, 34). </a:t>
            </a:r>
            <a:endParaRPr lang="lt-LT" sz="2400" b="1" i="1" dirty="0">
              <a:solidFill>
                <a:schemeClr val="bg1"/>
              </a:solidFill>
              <a:effectLst>
                <a:outerShdw blurRad="38100" dist="38100" dir="2700000" algn="tl">
                  <a:srgbClr val="000000">
                    <a:alpha val="43137"/>
                  </a:srgbClr>
                </a:outerShdw>
              </a:effectLst>
            </a:endParaRPr>
          </a:p>
        </p:txBody>
      </p:sp>
      <p:sp>
        <p:nvSpPr>
          <p:cNvPr id="4" name="Stačiakampis 3"/>
          <p:cNvSpPr/>
          <p:nvPr/>
        </p:nvSpPr>
        <p:spPr>
          <a:xfrm>
            <a:off x="394951" y="2178556"/>
            <a:ext cx="11530885" cy="461665"/>
          </a:xfrm>
          <a:prstGeom prst="rect">
            <a:avLst/>
          </a:prstGeom>
        </p:spPr>
        <p:txBody>
          <a:bodyPr wrap="square">
            <a:spAutoFit/>
          </a:bodyPr>
          <a:lstStyle/>
          <a:p>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Dvasia pasakė Pilypui: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rPr>
              <a:t>„Prieik ir laikykis greta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šito vežimo“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rPr>
              <a:t>Apd</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 8, 29). </a:t>
            </a:r>
            <a:endParaRPr lang="lt-LT" sz="2400" b="1" i="1" dirty="0">
              <a:solidFill>
                <a:schemeClr val="bg1"/>
              </a:solidFill>
              <a:effectLst>
                <a:outerShdw blurRad="38100" dist="38100" dir="2700000" algn="tl">
                  <a:srgbClr val="000000">
                    <a:alpha val="43137"/>
                  </a:srgbClr>
                </a:outerShdw>
              </a:effectLst>
            </a:endParaRPr>
          </a:p>
        </p:txBody>
      </p:sp>
      <p:sp>
        <p:nvSpPr>
          <p:cNvPr id="6" name="Stačiakampis 5"/>
          <p:cNvSpPr/>
          <p:nvPr/>
        </p:nvSpPr>
        <p:spPr>
          <a:xfrm>
            <a:off x="394953" y="2986550"/>
            <a:ext cx="11028608" cy="1200329"/>
          </a:xfrm>
          <a:prstGeom prst="rect">
            <a:avLst/>
          </a:prstGeom>
        </p:spPr>
        <p:txBody>
          <a:bodyPr wrap="square">
            <a:spAutoFit/>
          </a:bodyPr>
          <a:lstStyle/>
          <a:p>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 dėlto pas jus buvome švelnūs, tarsi maitinanti motina, globojanti savo kūdikius. Taip jus mylėdami, troškome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pasidalyti su jumis ne tik Dievo Evangelija, bet ir savo gyvybe,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nes tapote mums brangūs (1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Tes</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2, 7-8). </a:t>
            </a:r>
            <a:endPar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Stačiakampis 6"/>
          <p:cNvSpPr/>
          <p:nvPr/>
        </p:nvSpPr>
        <p:spPr>
          <a:xfrm>
            <a:off x="433588" y="4567277"/>
            <a:ext cx="10912699" cy="1938992"/>
          </a:xfrm>
          <a:prstGeom prst="rect">
            <a:avLst/>
          </a:prstGeom>
        </p:spPr>
        <p:txBody>
          <a:bodyPr wrap="square">
            <a:spAutoFit/>
          </a:bodyPr>
          <a:lstStyle/>
          <a:p>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Kokia nauda, mano broliai, jei kas sakosi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turįs tikėjimą, bet neturi darbų?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 gali jį išgelbėti toks tikėjimas? Jei brolis ar sesuo neturi drabužių ir stokoja kasdienio maisto, ir kas nors iš jūsų jiems tartų: „Eikite ramybėje, sušilkite ir pasisotinkite“, o neduotų, ko reikia jų kūnui, – kokia iš to nauda? Taip ir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tikėjimas: jei neturi darbų, jis savyje miręs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(Jok 2, 14-17). </a:t>
            </a:r>
            <a:endPar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2982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Vaizdo rezultatas pagal užklausą „daig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42006" y="309093"/>
            <a:ext cx="10025437" cy="523220"/>
          </a:xfrm>
          <a:prstGeom prst="rect">
            <a:avLst/>
          </a:prstGeom>
          <a:noFill/>
        </p:spPr>
        <p:txBody>
          <a:bodyPr wrap="none" rtlCol="0">
            <a:spAutoFit/>
          </a:bodyPr>
          <a:lstStyle/>
          <a:p>
            <a:r>
              <a:rPr lang="lt-LT" sz="28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4. Nepalikti jų – </a:t>
            </a:r>
            <a:r>
              <a:rPr lang="lt-LT" sz="2800" b="1" dirty="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t</a:t>
            </a:r>
            <a:r>
              <a:rPr lang="lt-LT" sz="28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ikėjimas kantriai laukia stebuklo.</a:t>
            </a:r>
          </a:p>
        </p:txBody>
      </p:sp>
      <p:sp>
        <p:nvSpPr>
          <p:cNvPr id="5" name="Stačiakampis 4"/>
          <p:cNvSpPr/>
          <p:nvPr/>
        </p:nvSpPr>
        <p:spPr>
          <a:xfrm>
            <a:off x="369195" y="1727796"/>
            <a:ext cx="10436180" cy="461665"/>
          </a:xfrm>
          <a:prstGeom prst="rect">
            <a:avLst/>
          </a:prstGeom>
        </p:spPr>
        <p:txBody>
          <a:bodyPr wrap="square">
            <a:spAutoFit/>
          </a:bodyPr>
          <a:lstStyle/>
          <a:p>
            <a:r>
              <a:rPr lang="lt-LT" sz="2400" b="0" i="0" dirty="0" smtClean="0">
                <a:solidFill>
                  <a:schemeClr val="bg1"/>
                </a:solidFill>
                <a:effectLst>
                  <a:outerShdw blurRad="38100" dist="38100" dir="2700000" algn="tl">
                    <a:srgbClr val="000000">
                      <a:alpha val="43137"/>
                    </a:srgbClr>
                  </a:outerShdw>
                </a:effectLst>
                <a:latin typeface="Arial" panose="020B0604020202020204" pitchFamily="34" charset="0"/>
              </a:rPr>
              <a:t> </a:t>
            </a:r>
            <a:endParaRPr lang="lt-LT" sz="2400" dirty="0">
              <a:solidFill>
                <a:schemeClr val="bg1"/>
              </a:solidFill>
              <a:effectLst>
                <a:outerShdw blurRad="38100" dist="38100" dir="2700000" algn="tl">
                  <a:srgbClr val="000000">
                    <a:alpha val="43137"/>
                  </a:srgbClr>
                </a:outerShdw>
              </a:effectLst>
            </a:endParaRPr>
          </a:p>
        </p:txBody>
      </p:sp>
      <p:sp>
        <p:nvSpPr>
          <p:cNvPr id="3" name="Stačiakampis 2"/>
          <p:cNvSpPr/>
          <p:nvPr/>
        </p:nvSpPr>
        <p:spPr>
          <a:xfrm>
            <a:off x="317678" y="1000036"/>
            <a:ext cx="11543763" cy="1569660"/>
          </a:xfrm>
          <a:prstGeom prst="rect">
            <a:avLst/>
          </a:prstGeom>
        </p:spPr>
        <p:txBody>
          <a:bodyPr wrap="square">
            <a:spAutoFit/>
          </a:bodyPr>
          <a:lstStyle/>
          <a:p>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Pasivaikščiojęs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Eliziejus</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vėl išsitiesė ant vaiko</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Tuomet berniukas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sučiaudėjo</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septynis kartus ir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atsimerkė.</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Pasišaukęs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Gehazį</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jis tarė: „Pašauk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šunemietę</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Jai atėjus, jis sakė: „Pasiimk savo sūnų“. Įėjusi </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ji parpuolė prie jo kojų, nusilenkė iki žemės ir, pasiėmusi sūnų, išėjo.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(2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Kar</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4, 35-37).</a:t>
            </a:r>
            <a:r>
              <a:rPr lang="lt-LT" sz="24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lt-LT"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Stačiakampis 3"/>
          <p:cNvSpPr/>
          <p:nvPr/>
        </p:nvSpPr>
        <p:spPr>
          <a:xfrm>
            <a:off x="317678" y="2878068"/>
            <a:ext cx="11427855" cy="1200329"/>
          </a:xfrm>
          <a:prstGeom prst="rect">
            <a:avLst/>
          </a:prstGeom>
        </p:spPr>
        <p:txBody>
          <a:bodyPr wrap="square">
            <a:spAutoFit/>
          </a:bodyPr>
          <a:lstStyle/>
          <a:p>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Todėl trokštame, kad kiekvienas iš jūsų rodytų ankstesnį uolumą iki galo, kol pasieks visišką vilties užtikrintumą, – kad neaptingtumėte, bet būtumėte sekėjai tų, kurie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tikėjimu ir kantrybe paveldi pažadus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Hbr</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6, 11-12). </a:t>
            </a:r>
            <a:endPar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Stačiakampis 6"/>
          <p:cNvSpPr/>
          <p:nvPr/>
        </p:nvSpPr>
        <p:spPr>
          <a:xfrm>
            <a:off x="369195" y="4226376"/>
            <a:ext cx="11324823" cy="1200329"/>
          </a:xfrm>
          <a:prstGeom prst="rect">
            <a:avLst/>
          </a:prstGeom>
        </p:spPr>
        <p:txBody>
          <a:bodyPr wrap="square">
            <a:spAutoFit/>
          </a:bodyPr>
          <a:lstStyle/>
          <a:p>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Bet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Dievas,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apstus gailestingumo, iš savo didžios meilės, kuria mus pamilo, </a:t>
            </a:r>
            <a:b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mus, mirusius nusikaltimais, </a:t>
            </a:r>
            <a:r>
              <a:rPr lang="lt-L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atgaivino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kartu su Kristumi, – malone jūs esate išgelbėti (</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Ef</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2, 4-5). </a:t>
            </a:r>
            <a:endPar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 name="Stačiakampis 7"/>
          <p:cNvSpPr/>
          <p:nvPr/>
        </p:nvSpPr>
        <p:spPr>
          <a:xfrm>
            <a:off x="342006" y="5574684"/>
            <a:ext cx="10962785" cy="830997"/>
          </a:xfrm>
          <a:prstGeom prst="rect">
            <a:avLst/>
          </a:prstGeom>
        </p:spPr>
        <p:txBody>
          <a:bodyPr wrap="square">
            <a:spAutoFit/>
          </a:bodyPr>
          <a:lstStyle/>
          <a:p>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Jame ir jūs, </a:t>
            </a:r>
            <a:r>
              <a:rPr lang="lt-LT" sz="2400" b="1" i="1" dirty="0">
                <a:solidFill>
                  <a:srgbClr val="FFFF00"/>
                </a:solidFill>
                <a:effectLst>
                  <a:outerShdw blurRad="38100" dist="38100" dir="2700000" algn="tl">
                    <a:srgbClr val="000000">
                      <a:alpha val="43137"/>
                    </a:srgbClr>
                  </a:outerShdw>
                </a:effectLst>
                <a:latin typeface="Arial" panose="020B0604020202020204" pitchFamily="34" charset="0"/>
              </a:rPr>
              <a:t>išgirdę</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 tiesos žodį – jūsų išgelbėjimo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Evangeliją – </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ir </a:t>
            </a:r>
            <a:r>
              <a:rPr lang="lt-LT" sz="2400" b="1" i="1" dirty="0">
                <a:solidFill>
                  <a:srgbClr val="FFFF00"/>
                </a:solidFill>
                <a:effectLst>
                  <a:outerShdw blurRad="38100" dist="38100" dir="2700000" algn="tl">
                    <a:srgbClr val="000000">
                      <a:alpha val="43137"/>
                    </a:srgbClr>
                  </a:outerShdw>
                </a:effectLst>
                <a:latin typeface="Arial" panose="020B0604020202020204" pitchFamily="34" charset="0"/>
              </a:rPr>
              <a:t>įtikėję Juo, </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esate </a:t>
            </a:r>
            <a:r>
              <a:rPr lang="lt-LT" sz="2400" b="1" i="1" dirty="0">
                <a:solidFill>
                  <a:srgbClr val="FFFF00"/>
                </a:solidFill>
                <a:effectLst>
                  <a:outerShdw blurRad="38100" dist="38100" dir="2700000" algn="tl">
                    <a:srgbClr val="000000">
                      <a:alpha val="43137"/>
                    </a:srgbClr>
                  </a:outerShdw>
                </a:effectLst>
                <a:latin typeface="Arial" panose="020B0604020202020204" pitchFamily="34" charset="0"/>
              </a:rPr>
              <a:t>užantspauduoti </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pažadėtąja Šventąja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Dvasia</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 </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a:t>
            </a:r>
            <a:r>
              <a:rPr lang="lt-LT" sz="2400" b="1" i="1" dirty="0" err="1" smtClean="0">
                <a:solidFill>
                  <a:schemeClr val="bg1"/>
                </a:solidFill>
                <a:effectLst>
                  <a:outerShdw blurRad="38100" dist="38100" dir="2700000" algn="tl">
                    <a:srgbClr val="000000">
                      <a:alpha val="43137"/>
                    </a:srgbClr>
                  </a:outerShdw>
                </a:effectLst>
                <a:latin typeface="Arial" panose="020B0604020202020204" pitchFamily="34" charset="0"/>
              </a:rPr>
              <a:t>Ef</a:t>
            </a:r>
            <a:r>
              <a:rPr lang="lt-LT" sz="2400" b="1" i="1" dirty="0" smtClean="0">
                <a:solidFill>
                  <a:schemeClr val="bg1"/>
                </a:solidFill>
                <a:effectLst>
                  <a:outerShdw blurRad="38100" dist="38100" dir="2700000" algn="tl">
                    <a:srgbClr val="000000">
                      <a:alpha val="43137"/>
                    </a:srgbClr>
                  </a:outerShdw>
                </a:effectLst>
                <a:latin typeface="Arial" panose="020B0604020202020204" pitchFamily="34" charset="0"/>
              </a:rPr>
              <a:t> 1, 13).</a:t>
            </a:r>
            <a:endParaRPr lang="lt-LT" sz="2400"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06024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408</Words>
  <Application>Microsoft Office PowerPoint</Application>
  <PresentationFormat>Plačiaekranė</PresentationFormat>
  <Paragraphs>27</Paragraphs>
  <Slides>5</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5</vt:i4>
      </vt:variant>
    </vt:vector>
  </HeadingPairs>
  <TitlesOfParts>
    <vt:vector size="10" baseType="lpstr">
      <vt:lpstr>Arial</vt:lpstr>
      <vt:lpstr>Arial Black</vt:lpstr>
      <vt:lpstr>Calibri</vt:lpstr>
      <vt:lpstr>Calibri Light</vt:lpstr>
      <vt:lpstr>„Office“ tema</vt:lpstr>
      <vt:lpstr>„PowerPoint“ pateiktis</vt:lpstr>
      <vt:lpstr>„PowerPoint“ pateiktis</vt:lpstr>
      <vt:lpstr>„PowerPoint“ pateiktis</vt:lpstr>
      <vt:lpstr>„PowerPoint“ pateiktis</vt:lpstr>
      <vt:lpstr>„PowerPoint“ pateiktis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Gediminas Kapustavicius</dc:creator>
  <cp:lastModifiedBy>Gediminas Kapustavicius</cp:lastModifiedBy>
  <cp:revision>22</cp:revision>
  <dcterms:created xsi:type="dcterms:W3CDTF">2017-11-04T22:26:05Z</dcterms:created>
  <dcterms:modified xsi:type="dcterms:W3CDTF">2017-11-05T08:00:25Z</dcterms:modified>
</cp:coreProperties>
</file>